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669" r:id="rId2"/>
    <p:sldId id="679" r:id="rId3"/>
    <p:sldId id="680" r:id="rId4"/>
    <p:sldId id="681" r:id="rId5"/>
    <p:sldId id="659" r:id="rId6"/>
    <p:sldId id="660" r:id="rId7"/>
    <p:sldId id="661" r:id="rId8"/>
    <p:sldId id="662" r:id="rId9"/>
    <p:sldId id="663" r:id="rId10"/>
    <p:sldId id="664" r:id="rId11"/>
    <p:sldId id="665" r:id="rId12"/>
    <p:sldId id="666" r:id="rId13"/>
    <p:sldId id="648" r:id="rId14"/>
    <p:sldId id="650" r:id="rId15"/>
    <p:sldId id="667" r:id="rId16"/>
    <p:sldId id="668" r:id="rId17"/>
    <p:sldId id="682" r:id="rId18"/>
    <p:sldId id="683" r:id="rId19"/>
    <p:sldId id="684" r:id="rId20"/>
    <p:sldId id="685" r:id="rId21"/>
    <p:sldId id="686" r:id="rId22"/>
    <p:sldId id="687" r:id="rId23"/>
    <p:sldId id="688" r:id="rId24"/>
    <p:sldId id="689" r:id="rId25"/>
    <p:sldId id="690" r:id="rId26"/>
    <p:sldId id="691" r:id="rId27"/>
    <p:sldId id="693" r:id="rId28"/>
    <p:sldId id="694" r:id="rId29"/>
    <p:sldId id="695" r:id="rId30"/>
    <p:sldId id="696" r:id="rId31"/>
    <p:sldId id="697" r:id="rId32"/>
    <p:sldId id="698" r:id="rId33"/>
    <p:sldId id="699" r:id="rId34"/>
    <p:sldId id="700" r:id="rId35"/>
    <p:sldId id="701" r:id="rId36"/>
    <p:sldId id="702" r:id="rId37"/>
    <p:sldId id="703" r:id="rId38"/>
    <p:sldId id="704" r:id="rId39"/>
    <p:sldId id="705" r:id="rId40"/>
    <p:sldId id="706" r:id="rId41"/>
    <p:sldId id="707" r:id="rId42"/>
    <p:sldId id="708" r:id="rId43"/>
    <p:sldId id="709" r:id="rId44"/>
    <p:sldId id="710" r:id="rId45"/>
    <p:sldId id="711" r:id="rId46"/>
    <p:sldId id="712" r:id="rId47"/>
    <p:sldId id="713" r:id="rId48"/>
    <p:sldId id="714" r:id="rId49"/>
    <p:sldId id="715" r:id="rId50"/>
    <p:sldId id="716" r:id="rId51"/>
    <p:sldId id="717" r:id="rId52"/>
    <p:sldId id="718" r:id="rId53"/>
    <p:sldId id="719" r:id="rId54"/>
    <p:sldId id="720" r:id="rId55"/>
    <p:sldId id="721" r:id="rId56"/>
    <p:sldId id="722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91478" autoAdjust="0"/>
  </p:normalViewPr>
  <p:slideViewPr>
    <p:cSldViewPr>
      <p:cViewPr>
        <p:scale>
          <a:sx n="72" d="100"/>
          <a:sy n="72" d="100"/>
        </p:scale>
        <p:origin x="3192" y="1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5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August 9,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628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Modern CNNs</a:t>
            </a:r>
          </a:p>
        </p:txBody>
      </p:sp>
      <p:sp>
        <p:nvSpPr>
          <p:cNvPr id="4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8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>
                <a:latin typeface="나눔바른고딕OTF Bold" charset="-127"/>
                <a:ea typeface="나눔바른고딕OTF Bold" charset="-127"/>
              </a:rPr>
              <a:t>http://www.slideshare.net/KenChatfield/chatfield14-devil</a:t>
            </a:r>
            <a:endParaRPr lang="ko-KR" altLang="en-US" sz="9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9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Original Image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  <a:ea typeface="나눔바른고딕OTF Bold" charset="-127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 256)</a:t>
                </a:r>
                <a:endParaRPr lang="ko-KR" altLang="en-US" sz="2400" dirty="0" err="1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 l="-2375" r="-1847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Smaller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  <a:ea typeface="나눔바른고딕OTF Bold" charset="-127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2469" r="-1852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This increases the size of the training set by a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나눔바른고딕OTF Bold" charset="-127"/>
                    <a:ea typeface="나눔바른고딕OTF Bold" charset="-127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  <a:ea typeface="나눔바른고딕OTF Bold" charset="-127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  <a:ea typeface="나눔바른고딕OTF Bold" charset="-127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  <a:ea typeface="나눔바른고딕OTF Bold" charset="-127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. </a:t>
                </a:r>
              </a:p>
              <a:p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Two comes from horizontal reflections. </a:t>
                </a:r>
                <a:endParaRPr lang="ko-KR" altLang="en-US" sz="24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4061" r="-2642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Original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  <a:ea typeface="나눔바른고딕OTF Bold" charset="-127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blipFill rotWithShape="0">
                <a:blip r:embed="rId2"/>
                <a:stretch>
                  <a:fillRect l="-2160" r="-2160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Altered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  <a:ea typeface="나눔바른고딕OTF Bold" charset="-127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2469" r="-1852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To each RGB image pixel, following quantity is added: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  <a:ea typeface="나눔바른고딕OTF Bold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  <a:ea typeface="나눔바른고딕OTF Bold" charset="-127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  <a:ea typeface="나눔바른고딕OTF Bold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  <a:ea typeface="나눔바른고딕OTF Bold" charset="-127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 smtClean="0">
                  <a:latin typeface="나눔바른고딕OTF Bold" charset="-127"/>
                  <a:ea typeface="나눔바른고딕OTF Bold" charset="-127"/>
                </a:endParaRPr>
              </a:p>
              <a:p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  <a:ea typeface="나눔바른고딕OTF Bold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  <a:ea typeface="나눔바른고딕OTF Bold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  <a:ea typeface="나눔바른고딕OTF Bold" charset="-127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  <a:ea typeface="나눔바른고딕OTF Bold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  <a:ea typeface="나눔바른고딕OTF Bold" charset="-127"/>
                      </a:rPr>
                      <m:t>𝑖</m:t>
                    </m:r>
                  </m:oMath>
                </a14:m>
                <a:r>
                  <a:rPr lang="en-US" altLang="ko-KR" sz="2400" dirty="0" err="1" smtClean="0">
                    <a:latin typeface="나눔바른고딕OTF Bold" charset="-127"/>
                    <a:ea typeface="나눔바른고딕OTF Bold" charset="-127"/>
                  </a:rPr>
                  <a:t>th</a:t>
                </a:r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  <a:ea typeface="나눔바른고딕OTF Bold" charset="-127"/>
                      </a:rPr>
                      <m:t>3×3</m:t>
                    </m:r>
                  </m:oMath>
                </a14:m>
                <a:r>
                  <a:rPr lang="ko-KR" altLang="en-US" sz="2400" dirty="0" smtClean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covariance matrix of RGB pixel values. </a:t>
                </a:r>
                <a:endParaRPr lang="ko-KR" altLang="en-US" sz="24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32" t="-3113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7132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Color variation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Probabilistically, not a single patch will be same at the training phase! (a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 factor of infinity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!)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09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8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나눔바른고딕OTF Bold" charset="-127"/>
                <a:ea typeface="나눔바른고딕OTF Bold" charset="-127"/>
              </a:rPr>
              <a:t>http://www.eddyazar.com/the-regrets-of-a-dropout-and-why-you-should-drop-out-too/</a:t>
            </a:r>
            <a:endParaRPr lang="ko-KR" altLang="en-US" sz="9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380" y="450912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Original dropout [1] sets the output of each hidden neuron with certain probability.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021288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latin typeface="나눔바른고딕OTF Bold" charset="-127"/>
                <a:ea typeface="나눔바른고딕OTF Bold" charset="-127"/>
              </a:rPr>
              <a:t>[1] G.E</a:t>
            </a:r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. Hinton, N. Srivastava, A. </a:t>
            </a:r>
            <a:r>
              <a:rPr lang="en-US" altLang="ko-KR" sz="1100" dirty="0" err="1">
                <a:latin typeface="나눔바른고딕OTF Bold" charset="-127"/>
                <a:ea typeface="나눔바른고딕OTF Bold" charset="-127"/>
              </a:rPr>
              <a:t>Krizhevsky</a:t>
            </a:r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, I. </a:t>
            </a:r>
            <a:r>
              <a:rPr lang="en-US" altLang="ko-KR" sz="1100" dirty="0" err="1">
                <a:latin typeface="나눔바른고딕OTF Bold" charset="-127"/>
                <a:ea typeface="나눔바른고딕OTF Bold" charset="-127"/>
              </a:rPr>
              <a:t>Sutskever</a:t>
            </a:r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, and R.R. </a:t>
            </a:r>
            <a:r>
              <a:rPr lang="en-US" altLang="ko-KR" sz="1100" dirty="0" err="1">
                <a:latin typeface="나눔바른고딕OTF Bold" charset="-127"/>
                <a:ea typeface="나눔바른고딕OTF Bold" charset="-127"/>
              </a:rPr>
              <a:t>Salakhutdinov</a:t>
            </a:r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. Improving </a:t>
            </a:r>
            <a:r>
              <a:rPr lang="en-US" altLang="ko-KR" sz="1100" dirty="0" smtClean="0">
                <a:latin typeface="나눔바른고딕OTF Bold" charset="-127"/>
                <a:ea typeface="나눔바른고딕OTF Bold" charset="-127"/>
              </a:rPr>
              <a:t>neural networks by </a:t>
            </a:r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preventing co-adaptation of feature detectors. </a:t>
            </a:r>
            <a:r>
              <a:rPr lang="en-US" altLang="ko-KR" sz="1100" dirty="0" err="1" smtClean="0">
                <a:latin typeface="나눔바른고딕OTF Bold" charset="-127"/>
                <a:ea typeface="나눔바른고딕OTF Bold" charset="-127"/>
              </a:rPr>
              <a:t>arXiv</a:t>
            </a:r>
            <a:r>
              <a:rPr lang="en-US" altLang="ko-KR" sz="1100" dirty="0" smtClean="0">
                <a:latin typeface="나눔바른고딕OTF Bold" charset="-127"/>
                <a:ea typeface="나눔바른고딕OTF Bold" charset="-127"/>
              </a:rPr>
              <a:t>, </a:t>
            </a:r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2012.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684" y="5379026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 this paper, they simply multiply the outputs by 0.5. 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6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1560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Must remember!</a:t>
            </a:r>
          </a:p>
        </p:txBody>
      </p:sp>
    </p:spTree>
    <p:extLst>
      <p:ext uri="{BB962C8B-B14F-4D97-AF65-F5344CB8AC3E}">
        <p14:creationId xmlns:p14="http://schemas.microsoft.com/office/powerpoint/2010/main" val="81914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0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1219" y="4704225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number of parameters 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latin typeface="나눔바른고딕OTF Bold" charset="-127"/>
                    <a:ea typeface="나눔바른고딕OTF Bold" charset="-127"/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  <a:latin typeface="나눔바른고딕OTF Bold" charset="-127"/>
                    <a:ea typeface="나눔바른고딕OTF Bold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  <a:ea typeface="나눔바른고딕OTF Bold" charset="-127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  <a:ea typeface="나눔바른고딕OTF Bold" charset="-127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  <a:ea typeface="나눔바른고딕OTF Bold" charset="-127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  <a:ea typeface="나눔바른고딕OTF Bold" charset="-127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  <a:ea typeface="나눔바른고딕OTF Bold" charset="-127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  <a:ea typeface="나눔바른고딕OTF Bold" charset="-127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  <a:ea typeface="나눔바른고딕OTF Bold" charset="-127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  <a:ea typeface="나눔바른고딕OTF Bold" charset="-127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  <a:ea typeface="나눔바른고딕OTF Bold" charset="-127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나눔바른고딕OTF Bold" charset="-127"/>
                    <a:ea typeface="나눔바른고딕OTF Bold" charset="-127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2519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4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err="1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GoogLeNet</a:t>
            </a:r>
            <a:endParaRPr lang="en-US" altLang="ko-KR" sz="6600" dirty="0" smtClean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나눔바른고딕OTF Bold" charset="-127"/>
                <a:ea typeface="나눔바른고딕OTF Bold" charset="-127"/>
              </a:rPr>
              <a:t>AlexNet</a:t>
            </a:r>
            <a:endParaRPr kumimoji="1" lang="ko-KR" altLang="en-US" sz="2800" b="1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나눔바른고딕OTF Bold" charset="-127"/>
                <a:ea typeface="나눔바른고딕OTF Bold" charset="-127"/>
              </a:rPr>
              <a:t>VGG</a:t>
            </a:r>
            <a:endParaRPr kumimoji="1" lang="ko-KR" altLang="en-US" sz="2800" b="1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>
                <a:latin typeface="나눔바른고딕OTF Bold" charset="-127"/>
                <a:ea typeface="나눔바른고딕OTF Bold" charset="-127"/>
              </a:rPr>
              <a:t>GoogLeNet</a:t>
            </a:r>
            <a:endParaRPr kumimoji="1" lang="ko-KR" altLang="en-US" sz="2800" b="1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나눔바른고딕OTF Bold" charset="-127"/>
                <a:ea typeface="나눔바른고딕OTF Bold" charset="-127"/>
              </a:rPr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4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22 Layers Deep Network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Efficiently utilized computing resources, “Inception Module”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Significantly outperforms previous methods on ILSVRC 2014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1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5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53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71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07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34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16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Very clever idea of using </a:t>
            </a:r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one by one convolution 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for dimension reduction!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Other than that...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1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>
                <a:latin typeface="나눔바른고딕OTF Bold" charset="-127"/>
                <a:ea typeface="나눔바른고딕OTF Bold" charset="-127"/>
              </a:rPr>
              <a:t>Inception-v4, Inception-ResNet and the Impact of Residual Connections on Learning</a:t>
            </a:r>
            <a:endParaRPr lang="en-US" altLang="ko-KR" sz="4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6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82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1486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3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91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152 layers network 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19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1</a:t>
            </a:r>
            <a:r>
              <a:rPr kumimoji="1" lang="en-US" altLang="ko-KR" sz="2400" baseline="30000" dirty="0" smtClean="0">
                <a:latin typeface="나눔바른고딕OTF Bold" charset="-127"/>
                <a:ea typeface="나눔바른고딕OTF Bold" charset="-127"/>
              </a:rPr>
              <a:t>st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 place on ILSVRC 2015 classification task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1</a:t>
            </a:r>
            <a:r>
              <a:rPr kumimoji="1" lang="en-US" altLang="ko-KR" sz="2400" baseline="30000" dirty="0" smtClean="0">
                <a:latin typeface="나눔바른고딕OTF Bold" charset="-127"/>
                <a:ea typeface="나눔바른고딕OTF Bold" charset="-127"/>
              </a:rPr>
              <a:t>st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 place on ImageNet detection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1</a:t>
            </a:r>
            <a:r>
              <a:rPr kumimoji="1" lang="en-US" altLang="ko-KR" sz="2400" baseline="30000" dirty="0" smtClean="0">
                <a:latin typeface="나눔바른고딕OTF Bold" charset="-127"/>
                <a:ea typeface="나눔바른고딕OTF Bold" charset="-127"/>
              </a:rPr>
              <a:t>st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 place on ImageNet localization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1</a:t>
            </a:r>
            <a:r>
              <a:rPr kumimoji="1" lang="en-US" altLang="ko-KR" sz="2400" baseline="30000" dirty="0" smtClean="0">
                <a:latin typeface="나눔바른고딕OTF Bold" charset="-127"/>
                <a:ea typeface="나눔바른고딕OTF Bold" charset="-127"/>
              </a:rPr>
              <a:t>st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 place on COCO detection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1</a:t>
            </a:r>
            <a:r>
              <a:rPr kumimoji="1" lang="en-US" altLang="ko-KR" sz="2400" baseline="30000" dirty="0" smtClean="0">
                <a:latin typeface="나눔바른고딕OTF Bold" charset="-127"/>
                <a:ea typeface="나눔바른고딕OTF Bold" charset="-127"/>
              </a:rPr>
              <a:t>st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 place on COCO segmentation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2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781" y="1375756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Is deeper network always better? 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781" y="2182652"/>
            <a:ext cx="6413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What about vanishing/exploding gradients?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422" y="2994919"/>
            <a:ext cx="827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Better initialization methods / batch normalization / </a:t>
            </a:r>
            <a:r>
              <a:rPr kumimoji="1" lang="en-US" altLang="ko-KR" sz="2400" dirty="0" err="1" smtClean="0">
                <a:latin typeface="나눔바른고딕OTF Bold" charset="-127"/>
                <a:ea typeface="나눔바른고딕OTF Bold" charset="-127"/>
              </a:rPr>
              <a:t>ReLU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490" y="5415607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0070C0"/>
                </a:solidFill>
                <a:latin typeface="나눔바른고딕OTF Bold" charset="-127"/>
                <a:ea typeface="나눔바른고딕OTF Bold" charset="-127"/>
              </a:rPr>
              <a:t>Degradation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 problem: more depth but lower performance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490" y="4608711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Overfitting? 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200" y="3801815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Any other problems?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3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Degradation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>
                <a:latin typeface="나눔바른고딕OTF Bold" charset="-127"/>
                <a:ea typeface="나눔바른고딕OTF Bold" charset="-127"/>
              </a:rPr>
              <a:t>CiFAR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 100 Dataset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ImageNet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x</a:t>
            </a:r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y</a:t>
            </a:r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H="1" flipV="1">
            <a:off x="7643381" y="4366013"/>
            <a:ext cx="480260" cy="1181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3381" y="5547390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나눔바른고딕OTF Bold" charset="-127"/>
                <a:ea typeface="나눔바른고딕OTF Bold" charset="-127"/>
              </a:rPr>
              <a:t>conv2d</a:t>
            </a:r>
            <a:endParaRPr kumimoji="1" lang="ko-KR" altLang="en-US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y</a:t>
            </a:r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200" y="446867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>
                <a:latin typeface="나눔바른고딕OTF Bold" charset="-127"/>
                <a:ea typeface="나눔바른고딕OTF Bold" charset="-127"/>
              </a:rPr>
              <a:t>ReLU</a:t>
            </a:r>
            <a:endParaRPr kumimoji="1" lang="ko-KR" altLang="en-US" dirty="0" smtClean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7643381" y="3771219"/>
            <a:ext cx="462079" cy="907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y</a:t>
            </a:r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H="1" flipV="1">
            <a:off x="7643381" y="3285591"/>
            <a:ext cx="462079" cy="116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5200" y="3401887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나눔바른고딕OTF Bold" charset="-127"/>
                <a:ea typeface="나눔바른고딕OTF Bold" charset="-127"/>
              </a:rPr>
              <a:t>conv2d</a:t>
            </a:r>
            <a:endParaRPr kumimoji="1" lang="ko-KR" altLang="en-US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+</a:t>
            </a:r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7895409" y="2205167"/>
            <a:ext cx="708491" cy="3526889"/>
          </a:xfrm>
          <a:prstGeom prst="bentConnector4">
            <a:avLst>
              <a:gd name="adj1" fmla="val -32266"/>
              <a:gd name="adj2" fmla="val 526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y</a:t>
            </a:r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5780" y="158380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>
                <a:latin typeface="나눔바른고딕OTF Bold" charset="-127"/>
                <a:ea typeface="나눔바른고딕OTF Bold" charset="-127"/>
              </a:rPr>
              <a:t>ReLU</a:t>
            </a:r>
            <a:endParaRPr kumimoji="1" lang="ko-KR" altLang="en-US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0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" y="1484784"/>
            <a:ext cx="9099856" cy="28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689239"/>
            <a:ext cx="518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What is the number of parameters?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280112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Why are layers divided into two parts?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1944" y="1344152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We </a:t>
            </a:r>
            <a:r>
              <a:rPr kumimoji="1" lang="en-US" altLang="ko-KR" sz="24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hypothesize</a:t>
            </a:r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 that it is easier to optimize the residual mapping than to optimize the original, unreferenced mapping.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44" y="271118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Shortcut connections 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are used. 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22" y="3460885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2414" y="1412776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“The extremely deep residual nets are </a:t>
            </a:r>
            <a:r>
              <a:rPr kumimoji="1" lang="en-US" altLang="ko-KR" sz="24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easy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 to optimize. “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414" y="2132856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“The deep residual nets can </a:t>
            </a:r>
            <a:r>
              <a:rPr kumimoji="1" lang="en-US" altLang="ko-KR" sz="24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easily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 enjoy accuracy gains from greatly increased depth, producing results substantially better than previous networks. “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232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Basic residual mapping (same dim.)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687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Basic residual mapping (different dim.)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>
                <a:latin typeface="나눔바른고딕OTF Bold" charset="-127"/>
                <a:ea typeface="나눔바른고딕OTF Bold" charset="-127"/>
              </a:rPr>
              <a:t>“But </a:t>
            </a:r>
            <a:r>
              <a:rPr kumimoji="1" lang="en-US" altLang="ko-KR" sz="1600" dirty="0">
                <a:latin typeface="나눔바른고딕OTF Bold" charset="-127"/>
                <a:ea typeface="나눔바른고딕OTF Bold" charset="-127"/>
              </a:rPr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matching dimensions</a:t>
            </a:r>
            <a:r>
              <a:rPr kumimoji="1" lang="en-US" altLang="ko-KR" sz="1600" dirty="0" smtClean="0">
                <a:latin typeface="나눔바른고딕OTF Bold" charset="-127"/>
                <a:ea typeface="나눔바른고딕OTF Bold" charset="-127"/>
              </a:rPr>
              <a:t>.”</a:t>
            </a:r>
            <a:endParaRPr kumimoji="1" lang="ko-KR" altLang="en-US" sz="16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104083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962573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680147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Dimension reduction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2242" y="3364829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Convolution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2242" y="4049511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Dimension </a:t>
            </a:r>
            <a:r>
              <a:rPr kumimoji="1" lang="en-US" altLang="ko-KR" sz="2400" dirty="0" err="1" smtClean="0">
                <a:latin typeface="나눔바른고딕OTF Bold" charset="-127"/>
                <a:ea typeface="나눔바른고딕OTF Bold" charset="-127"/>
              </a:rPr>
              <a:t>increasement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0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-217634" y="1022996"/>
            <a:ext cx="9574540" cy="5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8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>
                <a:latin typeface="나눔바른고딕OTF Bold" charset="-127"/>
                <a:ea typeface="나눔바른고딕OTF Bold" charset="-127"/>
              </a:rPr>
              <a:t>Re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ctified </a:t>
            </a:r>
            <a:r>
              <a:rPr kumimoji="1" lang="en-US" altLang="ko-KR" sz="2400" b="1" u="sng" dirty="0" smtClean="0">
                <a:latin typeface="나눔바른고딕OTF Bold" charset="-127"/>
                <a:ea typeface="나눔바른고딕OTF Bold" charset="-127"/>
              </a:rPr>
              <a:t>L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inear </a:t>
            </a:r>
            <a:r>
              <a:rPr kumimoji="1" lang="en-US" altLang="ko-KR" sz="2400" b="1" u="sng" dirty="0" smtClean="0">
                <a:latin typeface="나눔바른고딕OTF Bold" charset="-127"/>
                <a:ea typeface="나눔바른고딕OTF Bold" charset="-127"/>
              </a:rPr>
              <a:t>U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nit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나눔바른고딕OTF Bold" charset="-127"/>
                  <a:ea typeface="나눔바른고딕OTF Bold" charset="-127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980728"/>
            <a:ext cx="4443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>
                <a:latin typeface="나눔바른고딕OTF Bold" charset="-127"/>
                <a:ea typeface="나눔바른고딕OTF Bold" charset="-127"/>
              </a:rPr>
              <a:t>L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ocal </a:t>
            </a:r>
            <a:r>
              <a:rPr kumimoji="1" lang="en-US" altLang="ko-KR" sz="2400" b="1" u="sng" dirty="0" smtClean="0">
                <a:latin typeface="나눔바른고딕OTF Bold" charset="-127"/>
                <a:ea typeface="나눔바른고딕OTF Bold" charset="-127"/>
              </a:rPr>
              <a:t>R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esponse </a:t>
            </a:r>
            <a:r>
              <a:rPr kumimoji="1" lang="en-US" altLang="ko-KR" sz="2400" b="1" u="sng" dirty="0" smtClean="0">
                <a:latin typeface="나눔바른고딕OTF Bold" charset="-127"/>
                <a:ea typeface="나눔바른고딕OTF Bold" charset="-127"/>
              </a:rPr>
              <a:t>N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ormalization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The response-normalized activity is given by: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  <a:ea typeface="나눔바른고딕OTF Bold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𝑘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+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  <a:ea typeface="나눔바른고딕OTF Bold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  <a:ea typeface="나눔바른고딕OTF Bold" charset="-127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  <a:ea typeface="나눔바른고딕OTF Bold" charset="-127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  <a:ea typeface="나눔바른고딕OTF Bold" charset="-127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  <a:ea typeface="나눔바른고딕OTF Bold" charset="-127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  <a:ea typeface="나눔바른고딕OTF Bold" charset="-127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  <a:ea typeface="나눔바른고딕OTF Bold" charset="-127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  <a:ea typeface="나눔바른고딕OTF Bold" charset="-127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  <a:ea typeface="나눔바른고딕OTF Bold" charset="-127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  <a:ea typeface="나눔바른고딕OTF Bold" charset="-127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  <a:ea typeface="나눔바른고딕OTF Bold" charset="-127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  <a:ea typeface="나눔바른고딕OTF Bold" charset="-127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  <a:ea typeface="나눔바른고딕OTF Bold" charset="-127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  <a:ea typeface="나눔바른고딕OTF Bold" charset="-127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  <a:ea typeface="나눔바른고딕OTF Bold" charset="-127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  <a:ea typeface="나눔바른고딕OTF Bold" charset="-127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  <a:ea typeface="나눔바른고딕OTF Bold" charset="-127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  <a:ea typeface="나눔바른고딕OTF Bold" charset="-127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  <a:ea typeface="나눔바른고딕OTF Bold" charset="-127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  <a:ea typeface="나눔바른고딕OTF Bold" charset="-127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  <a:ea typeface="나눔바른고딕OTF Bold" charset="-127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  <a:ea typeface="나눔바른고딕OTF Bold" charset="-127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blipFill rotWithShape="0">
                <a:blip r:embed="rId3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805264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It implements a form of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lateral inhibition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 inspired by real neurons.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72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Main objective is to reduce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overfitting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.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 the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AlexNet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, two regularization methods are used.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73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Data augmentation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Dropout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280" y="4157576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More details will be handled in next week.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34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33022</TotalTime>
  <Words>715</Words>
  <Application>Microsoft Macintosh PowerPoint</Application>
  <PresentationFormat>On-screen Show (4:3)</PresentationFormat>
  <Paragraphs>196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나눔바른고딕OTF Bold</vt:lpstr>
      <vt:lpstr>휴먼둥근헤드라인</vt:lpstr>
      <vt:lpstr>Arial</vt:lpstr>
      <vt:lpstr>Cambria Math</vt:lpstr>
      <vt:lpstr>Garamond</vt:lpstr>
      <vt:lpstr>Meiryo UI</vt:lpstr>
      <vt:lpstr>NanumBarunGothicOTF</vt:lpstr>
      <vt:lpstr>Wingdings</vt:lpstr>
      <vt:lpstr>Office 테마</vt:lpstr>
      <vt:lpstr>PowerPoint Presentation</vt:lpstr>
      <vt:lpstr>CNN Architectures</vt:lpstr>
      <vt:lpstr>Top-5 Classification Error</vt:lpstr>
      <vt:lpstr>PowerPoint Presentation</vt:lpstr>
      <vt:lpstr>AlexNet</vt:lpstr>
      <vt:lpstr>AlexNet</vt:lpstr>
      <vt:lpstr>ReLU</vt:lpstr>
      <vt:lpstr>LRN</vt:lpstr>
      <vt:lpstr>Regularization in AlexNet</vt:lpstr>
      <vt:lpstr>Data augmentation</vt:lpstr>
      <vt:lpstr>Data augmentation in AlexNet</vt:lpstr>
      <vt:lpstr>Data augmentation in AlexNet</vt:lpstr>
      <vt:lpstr>Dropout</vt:lpstr>
      <vt:lpstr>PowerPoint Presentation</vt:lpstr>
      <vt:lpstr>Conv2D</vt:lpstr>
      <vt:lpstr>Conv2D</vt:lpstr>
      <vt:lpstr>PowerPoint Presentation</vt:lpstr>
      <vt:lpstr>VGG?</vt:lpstr>
      <vt:lpstr>PowerPoint Presentation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GoogLeNet</vt:lpstr>
      <vt:lpstr>Conclusion</vt:lpstr>
      <vt:lpstr>PowerPoint Presentation</vt:lpstr>
      <vt:lpstr>Inception v4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  <vt:lpstr>PowerPoint Presentation</vt:lpstr>
      <vt:lpstr>Deep residual networks</vt:lpstr>
      <vt:lpstr>Deeper Network?</vt:lpstr>
      <vt:lpstr>Degradation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Microsoft Office User</cp:lastModifiedBy>
  <cp:revision>1132</cp:revision>
  <dcterms:created xsi:type="dcterms:W3CDTF">2010-03-17T18:05:41Z</dcterms:created>
  <dcterms:modified xsi:type="dcterms:W3CDTF">2017-08-09T11:29:59Z</dcterms:modified>
</cp:coreProperties>
</file>